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6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3" r:id="rId4"/>
    <p:sldMasterId id="2147483716" r:id="rId5"/>
    <p:sldMasterId id="2147483736" r:id="rId6"/>
    <p:sldMasterId id="2147483750" r:id="rId7"/>
    <p:sldMasterId id="2147483778" r:id="rId8"/>
    <p:sldMasterId id="2147483791" r:id="rId9"/>
    <p:sldMasterId id="2147483804" r:id="rId10"/>
    <p:sldMasterId id="2147483827" r:id="rId11"/>
    <p:sldMasterId id="2147483840" r:id="rId12"/>
    <p:sldMasterId id="2147483860" r:id="rId13"/>
    <p:sldMasterId id="2147483874" r:id="rId14"/>
    <p:sldMasterId id="2147483886" r:id="rId15"/>
    <p:sldMasterId id="2147483898" r:id="rId16"/>
    <p:sldMasterId id="2147483913" r:id="rId17"/>
  </p:sldMasterIdLst>
  <p:notesMasterIdLst>
    <p:notesMasterId r:id="rId29"/>
  </p:notesMasterIdLst>
  <p:handoutMasterIdLst>
    <p:handoutMasterId r:id="rId30"/>
  </p:handoutMasterIdLst>
  <p:sldIdLst>
    <p:sldId id="262" r:id="rId18"/>
    <p:sldId id="406" r:id="rId19"/>
    <p:sldId id="407" r:id="rId20"/>
    <p:sldId id="403" r:id="rId21"/>
    <p:sldId id="402" r:id="rId22"/>
    <p:sldId id="389" r:id="rId23"/>
    <p:sldId id="373" r:id="rId24"/>
    <p:sldId id="423" r:id="rId25"/>
    <p:sldId id="417" r:id="rId26"/>
    <p:sldId id="418" r:id="rId27"/>
    <p:sldId id="414" r:id="rId2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pos="2880">
          <p15:clr>
            <a:srgbClr val="A4A3A4"/>
          </p15:clr>
        </p15:guide>
        <p15:guide id="6" pos="2678">
          <p15:clr>
            <a:srgbClr val="A4A3A4"/>
          </p15:clr>
        </p15:guide>
        <p15:guide id="7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haje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7531" autoAdjust="0"/>
  </p:normalViewPr>
  <p:slideViewPr>
    <p:cSldViewPr>
      <p:cViewPr varScale="1">
        <p:scale>
          <a:sx n="82" d="100"/>
          <a:sy n="82" d="100"/>
        </p:scale>
        <p:origin x="1032" y="84"/>
      </p:cViewPr>
      <p:guideLst>
        <p:guide orient="horz" pos="2160"/>
        <p:guide orient="horz" pos="931"/>
        <p:guide orient="horz" pos="3657"/>
        <p:guide orient="horz" pos="2432"/>
        <p:guide pos="2880"/>
        <p:guide pos="267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16"/>
    </p:cViewPr>
  </p:sorterViewPr>
  <p:notesViewPr>
    <p:cSldViewPr>
      <p:cViewPr varScale="1">
        <p:scale>
          <a:sx n="52" d="100"/>
          <a:sy n="52" d="100"/>
        </p:scale>
        <p:origin x="-1908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4" y="3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/>
          <a:lstStyle>
            <a:lvl1pPr algn="r">
              <a:defRPr sz="1200"/>
            </a:lvl1pPr>
          </a:lstStyle>
          <a:p>
            <a:fld id="{91FD8E85-6EEB-4508-846E-E4B1A1D56B49}" type="datetimeFigureOut">
              <a:rPr lang="en-GB" smtClean="0"/>
              <a:pPr/>
              <a:t>05/06/2014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09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4" y="9721109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 anchor="b"/>
          <a:lstStyle>
            <a:lvl1pPr algn="r">
              <a:defRPr sz="1200"/>
            </a:lvl1pPr>
          </a:lstStyle>
          <a:p>
            <a:fld id="{A077E936-A394-422A-9F56-9AC6385F48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844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3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/>
          <a:lstStyle>
            <a:lvl1pPr algn="r">
              <a:defRPr sz="1200"/>
            </a:lvl1pPr>
          </a:lstStyle>
          <a:p>
            <a:fld id="{6C2F7A7E-0CDC-4210-BA6F-E0E66F5420D1}" type="datetimeFigureOut">
              <a:rPr lang="en-GB" smtClean="0"/>
              <a:pPr/>
              <a:t>05/06/2014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46" tIns="47523" rIns="95046" bIns="475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5046" tIns="47523" rIns="95046" bIns="475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9"/>
            <a:ext cx="3078427" cy="511730"/>
          </a:xfrm>
          <a:prstGeom prst="rect">
            <a:avLst/>
          </a:prstGeom>
        </p:spPr>
        <p:txBody>
          <a:bodyPr vert="horz" lIns="95046" tIns="47523" rIns="95046" bIns="47523" rtlCol="0" anchor="b"/>
          <a:lstStyle>
            <a:lvl1pPr algn="r">
              <a:defRPr sz="1200"/>
            </a:lvl1pPr>
          </a:lstStyle>
          <a:p>
            <a:fld id="{C9C81F4F-CE0A-40E3-AE2D-9A417501FD6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2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81F4F-CE0A-40E3-AE2D-9A417501FD6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30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B731A-1025-40EC-A4B5-65AF2EF6F6C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6" y="4860926"/>
            <a:ext cx="5192713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64602" lvl="1" indent="-364602" defTabSz="944352">
              <a:spcAft>
                <a:spcPts val="1035"/>
              </a:spcAft>
              <a:buClr>
                <a:srgbClr val="558ED5"/>
              </a:buClr>
              <a:defRPr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78429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B731A-1025-40EC-A4B5-65AF2EF6F6C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6" y="4860926"/>
            <a:ext cx="5192713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64602" lvl="1" indent="-364602" defTabSz="944352">
              <a:spcAft>
                <a:spcPts val="1035"/>
              </a:spcAft>
              <a:buClr>
                <a:srgbClr val="558ED5"/>
              </a:buClr>
              <a:defRPr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24623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B731A-1025-40EC-A4B5-65AF2EF6F6C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6" y="4860926"/>
            <a:ext cx="5192713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64602" lvl="1" indent="-364602" defTabSz="944352">
              <a:spcAft>
                <a:spcPts val="1035"/>
              </a:spcAft>
              <a:buClr>
                <a:srgbClr val="558ED5"/>
              </a:buClr>
              <a:defRPr/>
            </a:pPr>
            <a:r>
              <a:rPr lang="en-GB" sz="1100" dirty="0" smtClean="0"/>
              <a:t>Oxford and Cambridge 12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century. </a:t>
            </a:r>
          </a:p>
        </p:txBody>
      </p:sp>
    </p:spTree>
    <p:extLst>
      <p:ext uri="{BB962C8B-B14F-4D97-AF65-F5344CB8AC3E}">
        <p14:creationId xmlns:p14="http://schemas.microsoft.com/office/powerpoint/2010/main" val="393571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96B99-64F1-4C74-A677-8E7038BB1B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6904">
              <a:spcAft>
                <a:spcPts val="631"/>
              </a:spcAft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6199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96B99-64F1-4C74-A677-8E7038BB1B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75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B731A-1025-40EC-A4B5-65AF2EF6F6C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6" y="4860926"/>
            <a:ext cx="5192713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64602" lvl="1" indent="-364602" defTabSz="944352">
              <a:spcAft>
                <a:spcPts val="1035"/>
              </a:spcAft>
              <a:buClr>
                <a:srgbClr val="558ED5"/>
              </a:buClr>
              <a:defRPr/>
            </a:pPr>
            <a:r>
              <a:rPr lang="en-GB" sz="1100" dirty="0" smtClean="0"/>
              <a:t>Oxford and Cambridge 12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century. </a:t>
            </a:r>
          </a:p>
        </p:txBody>
      </p:sp>
    </p:spTree>
    <p:extLst>
      <p:ext uri="{BB962C8B-B14F-4D97-AF65-F5344CB8AC3E}">
        <p14:creationId xmlns:p14="http://schemas.microsoft.com/office/powerpoint/2010/main" val="51241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B731A-1025-40EC-A4B5-65AF2EF6F6C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6" y="4860926"/>
            <a:ext cx="5192713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64602" lvl="1" indent="-364602" defTabSz="944352">
              <a:spcAft>
                <a:spcPts val="1035"/>
              </a:spcAft>
              <a:buClr>
                <a:srgbClr val="558ED5"/>
              </a:buClr>
              <a:defRPr/>
            </a:pPr>
            <a:r>
              <a:rPr lang="en-GB" sz="1100" dirty="0" smtClean="0"/>
              <a:t>Oxford and Cambridge 12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century. </a:t>
            </a:r>
          </a:p>
        </p:txBody>
      </p:sp>
    </p:spTree>
    <p:extLst>
      <p:ext uri="{BB962C8B-B14F-4D97-AF65-F5344CB8AC3E}">
        <p14:creationId xmlns:p14="http://schemas.microsoft.com/office/powerpoint/2010/main" val="100300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7B731A-1025-40EC-A4B5-65AF2EF6F6C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6" y="4860926"/>
            <a:ext cx="5192713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64602" lvl="1" indent="-364602" defTabSz="944352">
              <a:spcAft>
                <a:spcPts val="1035"/>
              </a:spcAft>
              <a:buClr>
                <a:srgbClr val="558ED5"/>
              </a:buClr>
              <a:defRPr/>
            </a:pPr>
            <a:r>
              <a:rPr lang="en-GB" sz="1100" dirty="0" smtClean="0"/>
              <a:t>Oxford and Cambridge 12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century. </a:t>
            </a:r>
          </a:p>
        </p:txBody>
      </p:sp>
    </p:spTree>
    <p:extLst>
      <p:ext uri="{BB962C8B-B14F-4D97-AF65-F5344CB8AC3E}">
        <p14:creationId xmlns:p14="http://schemas.microsoft.com/office/powerpoint/2010/main" val="289102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728" r:id="rId13"/>
    <p:sldLayoutId id="2147483730" r:id="rId14"/>
    <p:sldLayoutId id="2147483735" r:id="rId15"/>
    <p:sldLayoutId id="2147483749" r:id="rId16"/>
    <p:sldLayoutId id="2147483790" r:id="rId17"/>
    <p:sldLayoutId id="2147483826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7" r:id="rId12"/>
    <p:sldLayoutId id="2147483820" r:id="rId13"/>
    <p:sldLayoutId id="2147483821" r:id="rId14"/>
    <p:sldLayoutId id="2147483822" r:id="rId15"/>
    <p:sldLayoutId id="2147483823" r:id="rId16"/>
    <p:sldLayoutId id="2147483825" r:id="rId17"/>
    <p:sldLayoutId id="2147483925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9" r:id="rId12"/>
    <p:sldLayoutId id="214748393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2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85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858" r:id="rId12"/>
    <p:sldLayoutId id="214748392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85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8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93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fce.ac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itle page.jpg"/>
          <p:cNvPicPr>
            <a:picLocks noChangeAspect="1"/>
          </p:cNvPicPr>
          <p:nvPr/>
        </p:nvPicPr>
        <p:blipFill>
          <a:blip r:embed="rId3" cstate="print"/>
          <a:srcRect l="-278" r="278"/>
          <a:stretch>
            <a:fillRect/>
          </a:stretch>
        </p:blipFill>
        <p:spPr bwMode="auto">
          <a:xfrm>
            <a:off x="0" y="80963"/>
            <a:ext cx="91440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4"/>
          <p:cNvSpPr>
            <a:spLocks noGrp="1" noChangeArrowheads="1"/>
          </p:cNvSpPr>
          <p:nvPr>
            <p:ph type="title"/>
          </p:nvPr>
        </p:nvSpPr>
        <p:spPr>
          <a:xfrm>
            <a:off x="827585" y="2348880"/>
            <a:ext cx="7705228" cy="2780804"/>
          </a:xfrm>
        </p:spPr>
        <p:txBody>
          <a:bodyPr>
            <a:normAutofit/>
          </a:bodyPr>
          <a:lstStyle/>
          <a:p>
            <a:pPr defTabSz="912813">
              <a:lnSpc>
                <a:spcPts val="5400"/>
              </a:lnSpc>
              <a:defRPr/>
            </a:pPr>
            <a: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  <a:t>HE policy making for a strong infrastructure, some reflections from HEFCE</a:t>
            </a:r>
            <a:endParaRPr lang="en-GB" sz="4200" b="1" kern="1200" dirty="0">
              <a:solidFill>
                <a:srgbClr val="1464BE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611188" y="5805264"/>
            <a:ext cx="79216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000" b="1" dirty="0" smtClean="0">
                <a:latin typeface="Calibri" pitchFamily="34" charset="0"/>
              </a:rPr>
              <a:t>5 June 2014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611188" y="4797152"/>
            <a:ext cx="7921625" cy="6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400" dirty="0" smtClean="0">
                <a:latin typeface="Calibri" pitchFamily="34" charset="0"/>
              </a:rPr>
              <a:t>Cliff Hancock</a:t>
            </a:r>
          </a:p>
          <a:p>
            <a:pPr algn="ctr">
              <a:lnSpc>
                <a:spcPts val="2800"/>
              </a:lnSpc>
            </a:pPr>
            <a:r>
              <a:rPr lang="en-GB" sz="2400" dirty="0" smtClean="0">
                <a:latin typeface="Calibri" pitchFamily="34" charset="0"/>
              </a:rPr>
              <a:t>International Relationships Manager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9" y="2348880"/>
            <a:ext cx="7417196" cy="39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Plethora of agencies – Quangos and others</a:t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(HEFCE et al, SLC</a:t>
            </a:r>
            <a:r>
              <a:rPr lang="en-US" sz="2200" smtClean="0">
                <a:solidFill>
                  <a:prstClr val="black"/>
                </a:solidFill>
                <a:latin typeface="Calibri" pitchFamily="34" charset="0"/>
              </a:rPr>
              <a:t>, OFFA, OIA, QAA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, HEA, LFHE, UKTI, RCs, UCAS, HESA, UUK, </a:t>
            </a:r>
            <a:r>
              <a:rPr lang="en-US" sz="2200" dirty="0" err="1" smtClean="0">
                <a:solidFill>
                  <a:prstClr val="black"/>
                </a:solidFill>
                <a:latin typeface="Calibri" pitchFamily="34" charset="0"/>
              </a:rPr>
              <a:t>GuildHE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, Mission groups, HEPI, …)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Complementarity </a:t>
            </a:r>
            <a:r>
              <a:rPr lang="en-US" sz="2200" dirty="0" err="1" smtClean="0">
                <a:solidFill>
                  <a:prstClr val="black"/>
                </a:solidFill>
                <a:latin typeface="Calibri" pitchFamily="34" charset="0"/>
              </a:rPr>
              <a:t>vs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 collaboration </a:t>
            </a:r>
            <a:r>
              <a:rPr lang="en-US" sz="2200" dirty="0" err="1" smtClean="0">
                <a:solidFill>
                  <a:prstClr val="black"/>
                </a:solidFill>
                <a:latin typeface="Calibri" pitchFamily="34" charset="0"/>
              </a:rPr>
              <a:t>vs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 competition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Tools used out of context (e.g. REF)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Research/teaching divide </a:t>
            </a:r>
            <a:r>
              <a:rPr lang="en-US" sz="2200" dirty="0" err="1" smtClean="0">
                <a:solidFill>
                  <a:prstClr val="black"/>
                </a:solidFill>
                <a:latin typeface="Calibri" pitchFamily="34" charset="0"/>
              </a:rPr>
              <a:t>vis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Calibri" pitchFamily="34" charset="0"/>
              </a:rPr>
              <a:t>vis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 career development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HE as ‘political football’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‘Helicoptering’ in ‘experts’ and ‘solutions’</a:t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</a:br>
            <a:endParaRPr lang="en-US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Intermediary/buffer body</a:t>
            </a:r>
            <a:endParaRPr lang="en-GB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611188" y="548680"/>
            <a:ext cx="8208962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Aspects of the English HE system that </a:t>
            </a:r>
            <a:r>
              <a:rPr lang="en-GB" sz="4000" u="sng" dirty="0" smtClean="0">
                <a:solidFill>
                  <a:srgbClr val="1464BE"/>
                </a:solidFill>
                <a:latin typeface="Georgia" pitchFamily="18" charset="0"/>
              </a:rPr>
              <a:t>may not</a:t>
            </a:r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 be useful for Libya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4" name="Picture 4" descr=" HEFCE 28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5800725"/>
            <a:ext cx="1244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itle p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3357563"/>
            <a:ext cx="7921625" cy="863600"/>
          </a:xfrm>
        </p:spPr>
        <p:txBody>
          <a:bodyPr/>
          <a:lstStyle/>
          <a:p>
            <a:pPr eaLnBrk="1" hangingPunct="1">
              <a:lnSpc>
                <a:spcPts val="5400"/>
              </a:lnSpc>
            </a:pPr>
            <a:r>
              <a:rPr lang="en-US" sz="4200" b="1" dirty="0" smtClean="0">
                <a:solidFill>
                  <a:srgbClr val="1464BE"/>
                </a:solidFill>
                <a:latin typeface="Georgia" pitchFamily="18" charset="0"/>
              </a:rPr>
              <a:t>Thank you for listening</a:t>
            </a:r>
          </a:p>
        </p:txBody>
      </p:sp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611188" y="4292600"/>
            <a:ext cx="7921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n-GB" sz="2400" dirty="0" smtClean="0">
                <a:latin typeface="Calibri" pitchFamily="34" charset="0"/>
              </a:rPr>
              <a:t>c.hancock@hefce.ac.uk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8" y="1556791"/>
            <a:ext cx="7921625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GB" sz="2400" dirty="0" smtClean="0"/>
              <a:t>HEFCE </a:t>
            </a:r>
            <a:r>
              <a:rPr lang="en-GB" sz="2400" dirty="0"/>
              <a:t>promotes and funds high quality, cost-effective teaching and research, meeting the diverse needs of students, the economy and society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/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allocating public funds for teaching and research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promoting high-quality education and research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promoting links between HE and industry/commerce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encouraging diversity and equal opportunities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advising Government on the future needs of the </a:t>
            </a:r>
            <a:r>
              <a:rPr lang="en-US" sz="2400" smtClean="0">
                <a:solidFill>
                  <a:prstClr val="black"/>
                </a:solidFill>
                <a:latin typeface="Calibri" pitchFamily="34" charset="0"/>
              </a:rPr>
              <a:t>HE sector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ensuring accountability and value for money.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Mission and role of HEFCE</a:t>
            </a:r>
          </a:p>
          <a:p>
            <a:pPr defTabSz="912813"/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4" name="Picture 4" descr=" HEFCE 28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5800725"/>
            <a:ext cx="1244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9" y="2060847"/>
            <a:ext cx="7345188" cy="42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15 Board members – responsible for strategic planning. Appointed by Secretary of State for BIS – but not accountable to him.  </a:t>
            </a:r>
          </a:p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Chief Executive appointed by the Board</a:t>
            </a:r>
          </a:p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Mixture of heads of HEIs, and people from industry/commerce. Details on the HEFCE website: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hlinkClick r:id="rId3"/>
              </a:rPr>
              <a:t>www.hefce.ac.uk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marL="0" lvl="1" defTabSz="912813">
              <a:spcAft>
                <a:spcPts val="1000"/>
              </a:spcAft>
              <a:buClr>
                <a:srgbClr val="1464BE"/>
              </a:buClr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Policies are developed and put into practice by around 250 staff, most work at Northavon House in Bristol. </a:t>
            </a: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HEFCE people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4" name="Picture 4" descr=" HEFCE 28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7963" y="5800725"/>
            <a:ext cx="1244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9" y="2060847"/>
            <a:ext cx="7417196" cy="42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In the UK, universities are autonomous – make their own strategic plans, hire and fire staff, select students, responsible for their own governance, academic standards, free to generate income …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HEFCE is at “arm’s length” from both the government and the sector (an intermediary or buffer body) – not unique in world HE but not many others</a:t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An observation: Governments have a ‘life’ of 5 years (max.), </a:t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HEFCE can trace its history back to 1919 (UGC), </a:t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Universities have been around for centuries.</a:t>
            </a: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611188" y="764704"/>
            <a:ext cx="8208962" cy="5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Fundamental principles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4" name="Picture 4" descr=" HEFCE 28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5800725"/>
            <a:ext cx="1244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_EPS-CEAS-Morton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124744"/>
            <a:ext cx="2876286" cy="3926608"/>
          </a:xfrm>
          <a:ln w="3175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188" y="1988840"/>
            <a:ext cx="4681537" cy="431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The UK carries out almost 8% of world research and produces over 14% of the most highly cited papers 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International student numbers and fee income have grown rapidly in the past 20 years: £400M to £2,600M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UK universities figure prominently in the various university ranking tables published across the world, e.g. 2 in the top 10, 11 in the top 100 of the SJTU rankings 2010 and 2011 – but 2 in top 10 and 9 in top 100 in 2012 and 2013.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endParaRPr lang="en-US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US" sz="4000" dirty="0" smtClean="0">
                <a:solidFill>
                  <a:srgbClr val="1464BE"/>
                </a:solidFill>
                <a:latin typeface="Georgia" pitchFamily="18" charset="0"/>
              </a:rPr>
              <a:t>Some key features of </a:t>
            </a:r>
            <a:br>
              <a:rPr lang="en-US" sz="4000" dirty="0" smtClean="0">
                <a:solidFill>
                  <a:srgbClr val="1464BE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464BE"/>
                </a:solidFill>
                <a:latin typeface="Georgia" pitchFamily="18" charset="0"/>
              </a:rPr>
              <a:t>UK higher education 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6" name="Picture 4" descr=" HEFCE 28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5800725"/>
            <a:ext cx="1244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Exteac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7879"/>
            <a:ext cx="5494037" cy="46435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5976" y="1772816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lvl="2" indent="-363538" defTabSz="912813" fontAlgn="auto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Assuring and enhancing quality</a:t>
            </a:r>
          </a:p>
          <a:p>
            <a:pPr marL="363538" lvl="2" indent="-363538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Protecting and promoting the interests of students</a:t>
            </a:r>
          </a:p>
          <a:p>
            <a:pPr marL="363538" lvl="2" indent="-363538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Supporting student opportunity and social mobility</a:t>
            </a:r>
          </a:p>
          <a:p>
            <a:pPr marL="363538" lvl="2" indent="-363538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Providing  information about HE for prospective students and others</a:t>
            </a:r>
          </a:p>
          <a:p>
            <a:pPr marL="363538" lvl="2" indent="-363538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Supporting the strategic use of learning technologies</a:t>
            </a:r>
          </a:p>
          <a:p>
            <a:pPr marL="363538" lvl="2" indent="-363538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HEFCE investing on behalf of students and in the public interest.</a:t>
            </a:r>
          </a:p>
          <a:p>
            <a:pPr marL="357188" lvl="1" indent="-357188" defTabSz="912813">
              <a:spcAft>
                <a:spcPts val="1200"/>
              </a:spcAft>
              <a:buClr>
                <a:srgbClr val="558ED5"/>
              </a:buClr>
              <a:buFont typeface="Wingdings" pitchFamily="2" charset="2"/>
              <a:buChar char="§"/>
            </a:pPr>
            <a:endParaRPr lang="en-GB" sz="2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476672"/>
            <a:ext cx="84623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Excellence and diversity in </a:t>
            </a:r>
            <a:b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</a:br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learning and teaching</a:t>
            </a:r>
            <a:r>
              <a:rPr kumimoji="0" lang="en-GB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re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5307" y="1499092"/>
            <a:ext cx="5652906" cy="48417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484784"/>
            <a:ext cx="44644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lvl="2" indent="-363538" defTabSz="912813" fontAlgn="auto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Strength of dual-support system</a:t>
            </a:r>
          </a:p>
          <a:p>
            <a:pPr marL="363538" lvl="2" indent="-363538" defTabSz="912813" fontAlgn="auto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Sustaining public investment to maintain strength and </a:t>
            </a:r>
            <a:br>
              <a:rPr lang="en-GB" sz="2200" dirty="0" smtClean="0">
                <a:latin typeface="Calibri" pitchFamily="34" charset="0"/>
              </a:rPr>
            </a:br>
            <a:r>
              <a:rPr lang="en-GB" sz="2200" dirty="0" smtClean="0">
                <a:latin typeface="Calibri" pitchFamily="34" charset="0"/>
              </a:rPr>
              <a:t>dynamism of UK research base</a:t>
            </a:r>
          </a:p>
          <a:p>
            <a:pPr marL="363538" lvl="2" indent="-363538" defTabSz="912813" fontAlgn="auto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Rigorous assessment of </a:t>
            </a:r>
            <a:br>
              <a:rPr lang="en-GB" sz="2200" dirty="0" smtClean="0">
                <a:latin typeface="Calibri" pitchFamily="34" charset="0"/>
              </a:rPr>
            </a:br>
            <a:r>
              <a:rPr lang="en-GB" sz="2200" dirty="0" smtClean="0">
                <a:latin typeface="Calibri" pitchFamily="34" charset="0"/>
              </a:rPr>
              <a:t>research through the REF</a:t>
            </a:r>
          </a:p>
          <a:p>
            <a:pPr marL="363538" lvl="2" indent="-363538" defTabSz="912813" fontAlgn="auto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Calibri" pitchFamily="34" charset="0"/>
              </a:rPr>
              <a:t>Investment in people and infrastructure; vibrant postgraduate and postdoctoral communities.</a:t>
            </a:r>
          </a:p>
          <a:p>
            <a:pPr marL="357188" lvl="1" indent="-357188" defTabSz="912813">
              <a:spcAft>
                <a:spcPts val="1200"/>
              </a:spcAft>
              <a:buClr>
                <a:srgbClr val="558ED5"/>
              </a:buClr>
              <a:buFont typeface="Wingdings" pitchFamily="2" charset="2"/>
              <a:buChar char="§"/>
            </a:pPr>
            <a:endParaRPr lang="en-GB" sz="2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260648"/>
            <a:ext cx="84623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World-leading research</a:t>
            </a:r>
            <a:r>
              <a:rPr kumimoji="0" lang="en-GB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9" y="2132856"/>
            <a:ext cx="7417196" cy="41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800" dirty="0"/>
              <a:t>Libya faces a long road ahead in liberalizing its primarily socialist economy, but the revolution has unleashed previously restrained entrepreneurial activity and increased the potential for the evolution of a more market-based economy.</a:t>
            </a:r>
          </a:p>
          <a:p>
            <a:endParaRPr lang="en-GB" sz="2800" dirty="0"/>
          </a:p>
          <a:p>
            <a:r>
              <a:rPr lang="en-GB" sz="1400" dirty="0"/>
              <a:t>Source: CIA website – accessed 3 June 2014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611188" y="764704"/>
            <a:ext cx="8208962" cy="5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>
                <a:solidFill>
                  <a:srgbClr val="1464BE"/>
                </a:solidFill>
                <a:latin typeface="Georgia" pitchFamily="18" charset="0"/>
              </a:rPr>
              <a:t>H</a:t>
            </a:r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ow the West views Libya today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4" name="Picture 4" descr=" HEFCE 28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5800725"/>
            <a:ext cx="1244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9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189" y="2348880"/>
            <a:ext cx="7417196" cy="39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True institutional autonomy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Monitoring proportional to risk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Appropriate Governance arrangements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Leadership development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Management training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smtClean="0">
                <a:solidFill>
                  <a:prstClr val="black"/>
                </a:solidFill>
                <a:latin typeface="Calibri" pitchFamily="34" charset="0"/>
              </a:rPr>
              <a:t>Quality assurance/assessment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arrangements robustly defined and impartially administered (both for teaching and research)</a:t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</a:br>
            <a:endParaRPr lang="en-US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</a:rPr>
              <a:t>Intermediary/buffer body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611188" y="764704"/>
            <a:ext cx="8208962" cy="5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/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Strengths of the English HE system that </a:t>
            </a:r>
            <a:r>
              <a:rPr lang="en-GB" sz="4000" u="sng" dirty="0" smtClean="0">
                <a:solidFill>
                  <a:srgbClr val="1464BE"/>
                </a:solidFill>
                <a:latin typeface="Georgia" pitchFamily="18" charset="0"/>
              </a:rPr>
              <a:t>may</a:t>
            </a:r>
            <a:r>
              <a:rPr lang="en-GB" sz="4000" dirty="0" smtClean="0">
                <a:solidFill>
                  <a:srgbClr val="1464BE"/>
                </a:solidFill>
                <a:latin typeface="Georgia" pitchFamily="18" charset="0"/>
              </a:rPr>
              <a:t> be useful for Libya</a:t>
            </a:r>
            <a:endParaRPr lang="en-GB" sz="4000" dirty="0">
              <a:solidFill>
                <a:srgbClr val="1464BE"/>
              </a:solidFill>
              <a:latin typeface="Georgia" pitchFamily="18" charset="0"/>
            </a:endParaRPr>
          </a:p>
        </p:txBody>
      </p:sp>
      <p:pic>
        <p:nvPicPr>
          <p:cNvPr id="4" name="Picture 4" descr=" HEFCE 28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5800725"/>
            <a:ext cx="1244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ldSkoo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oldSkool</Template>
  <TotalTime>8324</TotalTime>
  <Words>494</Words>
  <Application>Microsoft Office PowerPoint</Application>
  <PresentationFormat>On-screen Show (4:3)</PresentationFormat>
  <Paragraphs>72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oldSkool</vt:lpstr>
      <vt:lpstr>1_oldSkool</vt:lpstr>
      <vt:lpstr>2_oldSkool</vt:lpstr>
      <vt:lpstr>3_oldSkool</vt:lpstr>
      <vt:lpstr>4_oldSkool</vt:lpstr>
      <vt:lpstr>5_oldSkool</vt:lpstr>
      <vt:lpstr>6_oldSkool</vt:lpstr>
      <vt:lpstr>7_oldSkool</vt:lpstr>
      <vt:lpstr>8_oldSkool</vt:lpstr>
      <vt:lpstr>9_oldSkool</vt:lpstr>
      <vt:lpstr>10_oldSkool</vt:lpstr>
      <vt:lpstr>11_oldSkool</vt:lpstr>
      <vt:lpstr>12_oldSkool</vt:lpstr>
      <vt:lpstr>13_oldSkool</vt:lpstr>
      <vt:lpstr>14_oldSkool</vt:lpstr>
      <vt:lpstr>15_oldSkool</vt:lpstr>
      <vt:lpstr>16_oldSkool</vt:lpstr>
      <vt:lpstr>HE policy making for a strong infrastructure, some reflections from HEFCE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HEFCE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ems11</cp:lastModifiedBy>
  <cp:revision>687</cp:revision>
  <dcterms:created xsi:type="dcterms:W3CDTF">2012-02-14T16:25:57Z</dcterms:created>
  <dcterms:modified xsi:type="dcterms:W3CDTF">2014-06-05T10:14:17Z</dcterms:modified>
</cp:coreProperties>
</file>